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07" r:id="rId2"/>
    <p:sldId id="662" r:id="rId3"/>
    <p:sldId id="608" r:id="rId4"/>
    <p:sldId id="658" r:id="rId5"/>
    <p:sldId id="657" r:id="rId6"/>
    <p:sldId id="654" r:id="rId7"/>
    <p:sldId id="656" r:id="rId8"/>
    <p:sldId id="600" r:id="rId9"/>
    <p:sldId id="620" r:id="rId10"/>
    <p:sldId id="660" r:id="rId11"/>
    <p:sldId id="647" r:id="rId12"/>
    <p:sldId id="619" r:id="rId13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E384"/>
    <a:srgbClr val="423894"/>
    <a:srgbClr val="42389C"/>
    <a:srgbClr val="31308C"/>
    <a:srgbClr val="E6E6F6"/>
    <a:srgbClr val="FFFFFF"/>
    <a:srgbClr val="C00000"/>
    <a:srgbClr val="DEA600"/>
    <a:srgbClr val="EF0C2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467E8-17FC-499C-A0EF-45759607A223}" v="179" dt="2020-12-15T12:29:12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6B703-7A62-3D47-AB2E-A601D6DF55B0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CC160-0DF4-3546-8CB4-A3A09DAB8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44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96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86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05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 userDrawn="1"/>
        </p:nvSpPr>
        <p:spPr>
          <a:xfrm rot="5400000" flipH="1">
            <a:off x="5877745" y="552779"/>
            <a:ext cx="6868511" cy="5760000"/>
          </a:xfrm>
          <a:prstGeom prst="rect">
            <a:avLst/>
          </a:prstGeom>
          <a:solidFill>
            <a:srgbClr val="9CE384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bdélník 14"/>
          <p:cNvSpPr/>
          <p:nvPr userDrawn="1"/>
        </p:nvSpPr>
        <p:spPr>
          <a:xfrm>
            <a:off x="6424729" y="132308"/>
            <a:ext cx="5581324" cy="658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 11"/>
          <p:cNvSpPr/>
          <p:nvPr userDrawn="1"/>
        </p:nvSpPr>
        <p:spPr>
          <a:xfrm rot="5400000" flipH="1">
            <a:off x="-554256" y="543745"/>
            <a:ext cx="6868511" cy="5760000"/>
          </a:xfrm>
          <a:prstGeom prst="rect">
            <a:avLst/>
          </a:prstGeom>
          <a:solidFill>
            <a:srgbClr val="31308C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 6"/>
          <p:cNvSpPr/>
          <p:nvPr userDrawn="1"/>
        </p:nvSpPr>
        <p:spPr>
          <a:xfrm>
            <a:off x="178676" y="136634"/>
            <a:ext cx="5581324" cy="658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Clr>
                <a:srgbClr val="42389C"/>
              </a:buClr>
              <a:buFont typeface="Arial Unicode MS" panose="020B0604020202020204" pitchFamily="34" charset="-128"/>
              <a:buChar char="￭"/>
              <a:defRPr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>
              <a:lnSpc>
                <a:spcPct val="150000"/>
              </a:lnSpc>
              <a:buClr>
                <a:srgbClr val="9CE384"/>
              </a:buClr>
              <a:buFont typeface="Arial Unicode MS" panose="020B0604020202020204" pitchFamily="34" charset="-128"/>
              <a:buChar char="￭"/>
              <a:defRPr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50000"/>
              </a:lnSpc>
              <a:buClr>
                <a:schemeClr val="accent1"/>
              </a:buClr>
              <a:buFont typeface="Arial Unicode MS" panose="020B0604020202020204" pitchFamily="34" charset="-128"/>
              <a:buChar char="￭"/>
              <a:defRPr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50000"/>
              </a:lnSpc>
              <a:buClr>
                <a:srgbClr val="F47A66"/>
              </a:buClr>
              <a:buFont typeface="Arial Unicode MS" panose="020B0604020202020204" pitchFamily="34" charset="-128"/>
              <a:buChar char="￭"/>
              <a:defRPr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50000"/>
              </a:lnSpc>
              <a:buClr>
                <a:srgbClr val="D62C10"/>
              </a:buClr>
              <a:buFont typeface="Arial Unicode MS" panose="020B0604020202020204" pitchFamily="34" charset="-128"/>
              <a:buChar char="￭"/>
              <a:defRPr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40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58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68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56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43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09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23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340-D08E-4818-89CF-01C6016315F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0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340-D08E-4818-89CF-01C6016315F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2E075-A113-42AD-BA04-4FBA56C53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3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8467"/>
            <a:ext cx="12193160" cy="687084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87691" y="2571749"/>
            <a:ext cx="5040000" cy="2828926"/>
          </a:xfrm>
          <a:solidFill>
            <a:srgbClr val="42389C"/>
          </a:solidFill>
          <a:ln w="15875">
            <a:solidFill>
              <a:srgbClr val="9CE384"/>
            </a:solidFill>
          </a:ln>
        </p:spPr>
        <p:txBody>
          <a:bodyPr lIns="288000" tIns="288000" rIns="108000" anchor="t" anchorCtr="0">
            <a:noAutofit/>
          </a:bodyPr>
          <a:lstStyle/>
          <a:p>
            <a:pPr algn="ctr">
              <a:tabLst>
                <a:tab pos="3227388" algn="l"/>
              </a:tabLst>
            </a:pPr>
            <a:r>
              <a:rPr lang="cs-CZ" sz="3200" b="1" dirty="0">
                <a:solidFill>
                  <a:srgbClr val="9CE384"/>
                </a:solidFill>
              </a:rPr>
              <a:t>Klimatický plán </a:t>
            </a:r>
            <a:br>
              <a:rPr lang="cs-CZ" sz="3200" b="1" dirty="0">
                <a:solidFill>
                  <a:srgbClr val="9CE384"/>
                </a:solidFill>
              </a:rPr>
            </a:br>
            <a:r>
              <a:rPr lang="cs-CZ" sz="3200" b="1" dirty="0">
                <a:solidFill>
                  <a:srgbClr val="9CE384"/>
                </a:solidFill>
              </a:rPr>
              <a:t>hlavního města Prahy </a:t>
            </a:r>
            <a:br>
              <a:rPr lang="cs-CZ" sz="3200" b="1" dirty="0">
                <a:solidFill>
                  <a:srgbClr val="9CE384"/>
                </a:solidFill>
              </a:rPr>
            </a:br>
            <a:r>
              <a:rPr lang="cs-CZ" sz="3200" b="1" dirty="0">
                <a:solidFill>
                  <a:srgbClr val="9CE384"/>
                </a:solidFill>
              </a:rPr>
              <a:t>do roku 2030</a:t>
            </a:r>
            <a:br>
              <a:rPr lang="cs-CZ" sz="4000" b="1" dirty="0">
                <a:solidFill>
                  <a:srgbClr val="9CE384"/>
                </a:solidFill>
              </a:rPr>
            </a:br>
            <a:endParaRPr lang="en-GB" sz="4000" b="1" dirty="0">
              <a:solidFill>
                <a:srgbClr val="9CE38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3300" y="4637313"/>
            <a:ext cx="5084391" cy="7633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200" b="1" i="1" dirty="0">
                <a:solidFill>
                  <a:schemeClr val="bg1"/>
                </a:solidFill>
              </a:rPr>
              <a:t>Praha na cestě k uhlíkové neutralitě</a:t>
            </a:r>
            <a:r>
              <a:rPr lang="en-US" sz="2200" b="1" i="1" dirty="0">
                <a:solidFill>
                  <a:schemeClr val="bg1"/>
                </a:solidFill>
              </a:rPr>
              <a:t> 2050</a:t>
            </a:r>
            <a:endParaRPr lang="cs-CZ" sz="2200" b="1" dirty="0">
              <a:solidFill>
                <a:schemeClr val="bg1"/>
              </a:solidFill>
            </a:endParaRPr>
          </a:p>
        </p:txBody>
      </p:sp>
      <p:pic>
        <p:nvPicPr>
          <p:cNvPr id="5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00" y="129188"/>
            <a:ext cx="1701190" cy="156285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809949" y="5768361"/>
            <a:ext cx="6634497" cy="400110"/>
          </a:xfrm>
          <a:prstGeom prst="rect">
            <a:avLst/>
          </a:prstGeom>
          <a:solidFill>
            <a:schemeClr val="bg1">
              <a:alpha val="2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  <a:latin typeface="Candara" panose="020E0502030303020204" pitchFamily="34" charset="0"/>
              </a:rPr>
              <a:t>Představení plánu médiím (10. 5. 2021)</a:t>
            </a:r>
            <a:endParaRPr lang="en-GB" sz="2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29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5D09D-839D-C741-969A-D6BD87E4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54" y="365125"/>
            <a:ext cx="11148646" cy="14605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423894"/>
                </a:solidFill>
              </a:rPr>
              <a:t>Každá tuna uhlíku  je úsporou 50,35 € pro Prahu a Pražany </a:t>
            </a:r>
            <a:r>
              <a:rPr lang="cs-CZ" sz="3600" dirty="0">
                <a:solidFill>
                  <a:srgbClr val="423894"/>
                </a:solidFill>
              </a:rPr>
              <a:t>= rychlejší návratnost investic + 2x více prostředků v Modernizačním fondu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462EEA95-4FEA-6743-BEF6-E5E6F036E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18" y="1825625"/>
            <a:ext cx="6706363" cy="435133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46A8E75-3EFB-F649-A058-71EB5A947D95}"/>
              </a:ext>
            </a:extLst>
          </p:cNvPr>
          <p:cNvSpPr txBox="1"/>
          <p:nvPr/>
        </p:nvSpPr>
        <p:spPr>
          <a:xfrm>
            <a:off x="6880485" y="6311901"/>
            <a:ext cx="6360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 https://</a:t>
            </a:r>
            <a:r>
              <a:rPr lang="cs-CZ" sz="1200" dirty="0" err="1"/>
              <a:t>ember-climate.org</a:t>
            </a:r>
            <a:r>
              <a:rPr lang="cs-CZ" sz="1200" dirty="0"/>
              <a:t>/data/</a:t>
            </a:r>
            <a:r>
              <a:rPr lang="cs-CZ" sz="1200" dirty="0" err="1"/>
              <a:t>carbon-price-viewer</a:t>
            </a:r>
            <a:r>
              <a:rPr lang="cs-CZ" sz="1200" dirty="0"/>
              <a:t>/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22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8926" cy="1285875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423894"/>
                </a:solidFill>
              </a:rPr>
              <a:t>Partnerství</a:t>
            </a:r>
            <a:r>
              <a:rPr lang="en-GB" sz="3600" b="1" dirty="0">
                <a:solidFill>
                  <a:srgbClr val="423894"/>
                </a:solidFill>
              </a:rPr>
              <a:t> a </a:t>
            </a:r>
            <a:r>
              <a:rPr lang="en-GB" sz="3600" b="1" dirty="0" err="1">
                <a:solidFill>
                  <a:srgbClr val="423894"/>
                </a:solidFill>
              </a:rPr>
              <a:t>spojenectví</a:t>
            </a:r>
            <a:r>
              <a:rPr lang="en-GB" sz="3600" b="1" dirty="0">
                <a:solidFill>
                  <a:srgbClr val="423894"/>
                </a:solidFill>
              </a:rPr>
              <a:t> </a:t>
            </a:r>
            <a:r>
              <a:rPr lang="en-GB" sz="3600" b="1" dirty="0" err="1">
                <a:solidFill>
                  <a:srgbClr val="423894"/>
                </a:solidFill>
              </a:rPr>
              <a:t>na</a:t>
            </a:r>
            <a:r>
              <a:rPr lang="en-GB" sz="3600" b="1" dirty="0">
                <a:solidFill>
                  <a:srgbClr val="423894"/>
                </a:solidFill>
              </a:rPr>
              <a:t> </a:t>
            </a:r>
            <a:r>
              <a:rPr lang="en-GB" sz="3600" b="1" dirty="0" err="1">
                <a:solidFill>
                  <a:srgbClr val="423894"/>
                </a:solidFill>
              </a:rPr>
              <a:t>cestě</a:t>
            </a:r>
            <a:r>
              <a:rPr lang="en-GB" sz="3600" b="1" dirty="0">
                <a:solidFill>
                  <a:srgbClr val="423894"/>
                </a:solidFill>
              </a:rPr>
              <a:t> k </a:t>
            </a:r>
            <a:r>
              <a:rPr lang="en-GB" sz="3600" b="1" dirty="0" err="1">
                <a:solidFill>
                  <a:srgbClr val="423894"/>
                </a:solidFill>
              </a:rPr>
              <a:t>uhlíkové</a:t>
            </a:r>
            <a:r>
              <a:rPr lang="en-GB" sz="3600" b="1" dirty="0">
                <a:solidFill>
                  <a:srgbClr val="423894"/>
                </a:solidFill>
              </a:rPr>
              <a:t> </a:t>
            </a:r>
            <a:r>
              <a:rPr lang="en-GB" sz="3600" b="1" dirty="0" err="1">
                <a:solidFill>
                  <a:srgbClr val="423894"/>
                </a:solidFill>
              </a:rPr>
              <a:t>neutralitě</a:t>
            </a:r>
            <a:endParaRPr lang="en-GB" sz="3600" b="1" dirty="0">
              <a:solidFill>
                <a:srgbClr val="42389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51000"/>
            <a:ext cx="10928927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cs-CZ" dirty="0"/>
              <a:t>Vytváření </a:t>
            </a:r>
            <a:r>
              <a:rPr lang="cs-CZ" b="1" dirty="0">
                <a:solidFill>
                  <a:srgbClr val="423894"/>
                </a:solidFill>
              </a:rPr>
              <a:t>klimatických partnerství </a:t>
            </a:r>
            <a:r>
              <a:rPr lang="cs-CZ" dirty="0"/>
              <a:t>s progresivními metropolemi a státy (</a:t>
            </a:r>
            <a:r>
              <a:rPr lang="cs-CZ" dirty="0" err="1"/>
              <a:t>CZPres</a:t>
            </a:r>
            <a:r>
              <a:rPr lang="cs-CZ" dirty="0"/>
              <a:t> / FR-CZ-SWE), Berlín, Vídeň, </a:t>
            </a:r>
            <a:r>
              <a:rPr lang="cs-CZ" dirty="0" err="1"/>
              <a:t>Helsinki</a:t>
            </a:r>
            <a:r>
              <a:rPr lang="cs-CZ" dirty="0"/>
              <a:t>, Londýn, Kodaň, </a:t>
            </a:r>
            <a:r>
              <a:rPr lang="cs-CZ" dirty="0" err="1"/>
              <a:t>Taiwan</a:t>
            </a:r>
            <a:r>
              <a:rPr lang="cs-CZ" dirty="0"/>
              <a:t> …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cs-CZ" dirty="0"/>
              <a:t>průběžné </a:t>
            </a:r>
            <a:r>
              <a:rPr lang="cs-CZ" b="1" dirty="0">
                <a:solidFill>
                  <a:srgbClr val="423894"/>
                </a:solidFill>
              </a:rPr>
              <a:t>vyhodnocování a aktualizace </a:t>
            </a:r>
            <a:r>
              <a:rPr lang="cs-CZ" dirty="0"/>
              <a:t>klimatické strategie města,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cs-CZ" dirty="0"/>
              <a:t>dialog s </a:t>
            </a:r>
            <a:r>
              <a:rPr lang="cs-CZ" b="1" dirty="0">
                <a:solidFill>
                  <a:srgbClr val="423894"/>
                </a:solidFill>
              </a:rPr>
              <a:t>veřejností a neziskovým sektorem</a:t>
            </a:r>
            <a:r>
              <a:rPr lang="cs-CZ" dirty="0"/>
              <a:t>,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cs-CZ" dirty="0"/>
              <a:t>spolupráce z </a:t>
            </a:r>
            <a:r>
              <a:rPr lang="cs-CZ" b="1" dirty="0">
                <a:solidFill>
                  <a:srgbClr val="423894"/>
                </a:solidFill>
              </a:rPr>
              <a:t>korporacemi</a:t>
            </a:r>
            <a:r>
              <a:rPr lang="cs-CZ" dirty="0"/>
              <a:t>, které samy přijaly klimatické závazky,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cs-CZ" dirty="0"/>
              <a:t>vytváření příležitostí pro zapojení Pražanů na </a:t>
            </a:r>
            <a:r>
              <a:rPr lang="cs-CZ" b="1" dirty="0" err="1">
                <a:solidFill>
                  <a:srgbClr val="423894"/>
                </a:solidFill>
              </a:rPr>
              <a:t>bezuhlíkovém</a:t>
            </a:r>
            <a:r>
              <a:rPr lang="cs-CZ" b="1" dirty="0">
                <a:solidFill>
                  <a:srgbClr val="423894"/>
                </a:solidFill>
              </a:rPr>
              <a:t> životním stylu</a:t>
            </a:r>
            <a:r>
              <a:rPr lang="cs-CZ" dirty="0"/>
              <a:t>,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cs-CZ" dirty="0"/>
              <a:t>Praha - </a:t>
            </a:r>
            <a:r>
              <a:rPr lang="cs-CZ" b="1" dirty="0">
                <a:solidFill>
                  <a:srgbClr val="423894"/>
                </a:solidFill>
              </a:rPr>
              <a:t>ekologická metropole atraktivní pro život</a:t>
            </a:r>
            <a:r>
              <a:rPr lang="cs-CZ" dirty="0"/>
              <a:t>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endParaRPr lang="cs-CZ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endParaRPr lang="en-GB" dirty="0"/>
          </a:p>
          <a:p>
            <a:pPr>
              <a:buFont typeface="Wingdings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451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57" y="2728912"/>
            <a:ext cx="3752850" cy="368617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4400" dirty="0" err="1">
                <a:solidFill>
                  <a:srgbClr val="42389C"/>
                </a:solidFill>
              </a:rPr>
              <a:t>Děkuji</a:t>
            </a:r>
            <a:r>
              <a:rPr lang="en-GB" sz="4400" dirty="0">
                <a:solidFill>
                  <a:srgbClr val="42389C"/>
                </a:solidFill>
              </a:rPr>
              <a:t> </a:t>
            </a:r>
            <a:r>
              <a:rPr lang="en-GB" sz="4400" dirty="0" err="1">
                <a:solidFill>
                  <a:srgbClr val="42389C"/>
                </a:solidFill>
              </a:rPr>
              <a:t>Vám</a:t>
            </a:r>
            <a:r>
              <a:rPr lang="en-GB" sz="4400" dirty="0">
                <a:solidFill>
                  <a:srgbClr val="42389C"/>
                </a:solidFill>
              </a:rPr>
              <a:t> za </a:t>
            </a:r>
            <a:r>
              <a:rPr lang="en-GB" sz="4400" dirty="0" err="1">
                <a:solidFill>
                  <a:srgbClr val="42389C"/>
                </a:solidFill>
              </a:rPr>
              <a:t>pozornost</a:t>
            </a:r>
            <a:r>
              <a:rPr lang="en-GB" sz="4400" dirty="0">
                <a:solidFill>
                  <a:srgbClr val="42389C"/>
                </a:solidFill>
              </a:rPr>
              <a:t>.</a:t>
            </a:r>
          </a:p>
          <a:p>
            <a:pPr lvl="1"/>
            <a:endParaRPr lang="en-GB" dirty="0">
              <a:solidFill>
                <a:srgbClr val="42389C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42389C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42389C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1E33BCD5-F2BE-DB48-A6EE-EDEBE89C61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2" y="4571999"/>
            <a:ext cx="1701190" cy="1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72761-27B1-2342-A009-BEB3F360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30FF37-0EB7-6E40-8EB9-88B96BC52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1A077C-F768-2643-8295-D2E392922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50" y="138509"/>
            <a:ext cx="9172099" cy="65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E75D3654-346F-DA4F-87A9-DB7B86A97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16" y="157163"/>
            <a:ext cx="9714056" cy="653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70200" y="365125"/>
            <a:ext cx="9183599" cy="1325563"/>
          </a:xfrm>
        </p:spPr>
        <p:txBody>
          <a:bodyPr>
            <a:normAutofit/>
          </a:bodyPr>
          <a:lstStyle/>
          <a:p>
            <a:pPr>
              <a:tabLst>
                <a:tab pos="2058988" algn="l"/>
              </a:tabLst>
            </a:pPr>
            <a:r>
              <a:rPr lang="cs-CZ" b="1" dirty="0">
                <a:solidFill>
                  <a:srgbClr val="42389C"/>
                </a:solidFill>
              </a:rPr>
              <a:t>Udržitelná energetika a budovy</a:t>
            </a:r>
            <a:endParaRPr lang="en-GB" b="1" dirty="0">
              <a:solidFill>
                <a:srgbClr val="42389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9856" y="1458098"/>
            <a:ext cx="9587344" cy="513890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Založení Pražského společenství obnovitelné energie</a:t>
            </a:r>
          </a:p>
          <a:p>
            <a:r>
              <a:rPr lang="cs-CZ" dirty="0"/>
              <a:t>Instalace FVE na budovy</a:t>
            </a:r>
          </a:p>
          <a:p>
            <a:r>
              <a:rPr lang="cs-CZ" dirty="0"/>
              <a:t>Nákup zelené elektřiny  (PPA a certifikáty původu)</a:t>
            </a:r>
          </a:p>
          <a:p>
            <a:r>
              <a:rPr lang="cs-CZ" dirty="0"/>
              <a:t>Energetický management na budovách města (inteligentní měření a řízení spotřeby energie a její pořízení s nižšími náklady a emisemi CO2)</a:t>
            </a:r>
          </a:p>
          <a:p>
            <a:r>
              <a:rPr lang="cs-CZ" dirty="0"/>
              <a:t>Energeticky úsporné projekty (metodou EPC)</a:t>
            </a:r>
          </a:p>
          <a:p>
            <a:r>
              <a:rPr lang="cs-CZ" dirty="0"/>
              <a:t>Aktivní role města v teplárenství</a:t>
            </a:r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2" y="261000"/>
            <a:ext cx="1706400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7867" y="365125"/>
            <a:ext cx="9055932" cy="1325563"/>
          </a:xfrm>
        </p:spPr>
        <p:txBody>
          <a:bodyPr>
            <a:normAutofit/>
          </a:bodyPr>
          <a:lstStyle/>
          <a:p>
            <a:pPr>
              <a:tabLst>
                <a:tab pos="2058988" algn="l"/>
              </a:tabLst>
            </a:pPr>
            <a:r>
              <a:rPr lang="cs-CZ" b="1" dirty="0">
                <a:solidFill>
                  <a:srgbClr val="42389C"/>
                </a:solidFill>
              </a:rPr>
              <a:t>Udržitelná mobilita</a:t>
            </a:r>
            <a:endParaRPr lang="en-GB" b="1" dirty="0">
              <a:solidFill>
                <a:srgbClr val="42389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9856" y="1690688"/>
            <a:ext cx="9587344" cy="480218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cs-CZ" dirty="0"/>
              <a:t>nahrazení dieselových autobusů DP elektro a bateriovými trolejbusy,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svoz odpadů elektro nebo </a:t>
            </a:r>
            <a:r>
              <a:rPr lang="cs-CZ" dirty="0" err="1"/>
              <a:t>bioCNG</a:t>
            </a:r>
            <a:r>
              <a:rPr lang="cs-CZ" dirty="0"/>
              <a:t>,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zatraktivnění a zvýšení kapacity MHD, modernizace metra C + nové D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nové tramvajové tratě a vyšší kapacity příměstské železnice,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páteřní síť cyklostezek a chráněných cyklotras, podpora pěší, </a:t>
            </a:r>
            <a:r>
              <a:rPr lang="cs-CZ" dirty="0" err="1"/>
              <a:t>carharing</a:t>
            </a:r>
            <a:r>
              <a:rPr lang="cs-CZ" dirty="0"/>
              <a:t>,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výstavba dobíjecí infrastruktury pro elektromobilitu, elektrifikace lodní dopravy.</a:t>
            </a:r>
          </a:p>
        </p:txBody>
      </p:sp>
      <p:pic>
        <p:nvPicPr>
          <p:cNvPr id="10" name="Obrázek 9" descr="Obsah obrázku silnice&#10;&#10;Popis byl vytvořen automaticky">
            <a:extLst>
              <a:ext uri="{FF2B5EF4-FFF2-40B4-BE49-F238E27FC236}">
                <a16:creationId xmlns:a16="http://schemas.microsoft.com/office/drawing/2014/main" id="{17066C8C-32A4-E243-8EEA-BF47A5E8C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8" y="271462"/>
            <a:ext cx="1987656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70200" y="365125"/>
            <a:ext cx="9183599" cy="1325563"/>
          </a:xfrm>
        </p:spPr>
        <p:txBody>
          <a:bodyPr>
            <a:normAutofit/>
          </a:bodyPr>
          <a:lstStyle/>
          <a:p>
            <a:pPr>
              <a:tabLst>
                <a:tab pos="2058988" algn="l"/>
              </a:tabLst>
            </a:pPr>
            <a:r>
              <a:rPr lang="cs-CZ" b="1" dirty="0">
                <a:solidFill>
                  <a:srgbClr val="42389C"/>
                </a:solidFill>
              </a:rPr>
              <a:t>Adaptace na klimatickou změnu</a:t>
            </a:r>
            <a:endParaRPr lang="en-GB" b="1" dirty="0">
              <a:solidFill>
                <a:srgbClr val="42389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9856" y="1825625"/>
            <a:ext cx="9587344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cs-CZ" dirty="0"/>
              <a:t>Rozvoj „modrozelené infrastruktury“ (zelené střechy ad. plochy, vodní prvky v ulicích)  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Recyklace odpadní vody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Standardy pro hospodaření s dešťovou vodou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Podpora udržitelného zemědělství 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Zakládání komunitních zahrad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31" y="260926"/>
            <a:ext cx="1707763" cy="63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4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70200" y="365125"/>
            <a:ext cx="9183599" cy="1325563"/>
          </a:xfrm>
        </p:spPr>
        <p:txBody>
          <a:bodyPr>
            <a:normAutofit/>
          </a:bodyPr>
          <a:lstStyle/>
          <a:p>
            <a:pPr>
              <a:tabLst>
                <a:tab pos="2058988" algn="l"/>
              </a:tabLst>
            </a:pPr>
            <a:r>
              <a:rPr lang="cs-CZ" b="1" dirty="0">
                <a:solidFill>
                  <a:srgbClr val="42389C"/>
                </a:solidFill>
              </a:rPr>
              <a:t>Cirkulární ekonomika</a:t>
            </a:r>
            <a:endParaRPr lang="en-GB" b="1" dirty="0">
              <a:solidFill>
                <a:srgbClr val="42389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9856" y="1825625"/>
            <a:ext cx="9587344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cs-CZ" dirty="0"/>
              <a:t>Vyšší míra recyklace komunálních odpadů (sběru bioodpadu)</a:t>
            </a:r>
          </a:p>
          <a:p>
            <a:pPr>
              <a:buFont typeface="Wingdings" pitchFamily="2" charset="2"/>
              <a:buChar char="§"/>
            </a:pPr>
            <a:r>
              <a:rPr lang="cs-CZ" dirty="0" err="1"/>
              <a:t>Multikomoditní</a:t>
            </a:r>
            <a:r>
              <a:rPr lang="cs-CZ" dirty="0"/>
              <a:t> sběr (přesun třídění z ulic do domovních dvorů) a </a:t>
            </a:r>
            <a:r>
              <a:rPr lang="cs-CZ" dirty="0" err="1"/>
              <a:t>dotřiďovací</a:t>
            </a:r>
            <a:r>
              <a:rPr lang="cs-CZ" dirty="0"/>
              <a:t> linka,</a:t>
            </a:r>
          </a:p>
          <a:p>
            <a:pPr>
              <a:buFont typeface="Wingdings" pitchFamily="2" charset="2"/>
              <a:buChar char="§"/>
            </a:pPr>
            <a:r>
              <a:rPr lang="en-GB" dirty="0" err="1"/>
              <a:t>Zprovoznění</a:t>
            </a:r>
            <a:r>
              <a:rPr lang="en-GB" dirty="0"/>
              <a:t> </a:t>
            </a:r>
            <a:r>
              <a:rPr lang="en-GB" dirty="0" err="1"/>
              <a:t>třídičky</a:t>
            </a:r>
            <a:r>
              <a:rPr lang="cs-CZ" dirty="0"/>
              <a:t> plastů,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Zpětné využívání stavebních odpadů</a:t>
            </a:r>
            <a:r>
              <a:rPr lang="en-GB" dirty="0"/>
              <a:t>,</a:t>
            </a:r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cs-CZ" dirty="0"/>
              <a:t>Re-use centra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6" y="246097"/>
            <a:ext cx="1701074" cy="63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26" y="400910"/>
            <a:ext cx="10498137" cy="623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0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978" y="2895602"/>
            <a:ext cx="2943225" cy="381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2866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42389C"/>
                </a:solidFill>
              </a:rPr>
              <a:t>Optimální načasování rozhodnutí o dekarbonizaci</a:t>
            </a:r>
            <a:endParaRPr lang="en-GB" sz="4000" b="1" dirty="0">
              <a:solidFill>
                <a:srgbClr val="42389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00199"/>
            <a:ext cx="11082867" cy="48926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42389C"/>
                </a:solidFill>
              </a:rPr>
              <a:t>průmysl a energetiku tlačí cena emisní povolenky EU ETS (viz graf níže),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42389C"/>
                </a:solidFill>
              </a:rPr>
              <a:t>obnovitelné technologie jsou k dispozici a jejich cena klesá,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42389C"/>
                </a:solidFill>
              </a:rPr>
              <a:t>¾ obyvatel ČR žije ve městech - města budou průkopníky bezuhlíkového životního stylu,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42389C"/>
                </a:solidFill>
              </a:rPr>
              <a:t>stovky mld. Kč k dispozici na opatření v boji s klimatickou změnou z EU.</a:t>
            </a:r>
          </a:p>
          <a:p>
            <a:pPr>
              <a:buFont typeface="Wingdings" pitchFamily="2" charset="2"/>
              <a:buChar char="§"/>
            </a:pPr>
            <a:endParaRPr lang="cs-CZ" b="1" dirty="0">
              <a:solidFill>
                <a:srgbClr val="42389C"/>
              </a:solidFill>
            </a:endParaRPr>
          </a:p>
          <a:p>
            <a:pPr>
              <a:buFont typeface="Wingdings" pitchFamily="2" charset="2"/>
              <a:buChar char="§"/>
            </a:pPr>
            <a:endParaRPr lang="cs-CZ" b="1" dirty="0">
              <a:solidFill>
                <a:srgbClr val="42389C"/>
              </a:solidFill>
            </a:endParaRPr>
          </a:p>
          <a:p>
            <a:pPr>
              <a:buFont typeface="Wingdings" pitchFamily="2" charset="2"/>
              <a:buChar char="§"/>
            </a:pPr>
            <a:endParaRPr lang="cs-CZ" b="1" dirty="0">
              <a:solidFill>
                <a:srgbClr val="42389C"/>
              </a:solidFill>
            </a:endParaRPr>
          </a:p>
          <a:p>
            <a:pPr>
              <a:buFont typeface="Wingdings" pitchFamily="2" charset="2"/>
              <a:buChar char="§"/>
            </a:pPr>
            <a:endParaRPr lang="cs-CZ" b="1" dirty="0">
              <a:solidFill>
                <a:srgbClr val="42389C"/>
              </a:solidFill>
            </a:endParaRP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2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7510</TotalTime>
  <Words>390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Unicode MS</vt:lpstr>
      <vt:lpstr>Calibri</vt:lpstr>
      <vt:lpstr>Calibri Light</vt:lpstr>
      <vt:lpstr>Candara</vt:lpstr>
      <vt:lpstr>Wingdings</vt:lpstr>
      <vt:lpstr>Motiv Office</vt:lpstr>
      <vt:lpstr>Klimatický plán  hlavního města Prahy  do roku 2030 </vt:lpstr>
      <vt:lpstr>PowerPoint Presentation</vt:lpstr>
      <vt:lpstr>PowerPoint Presentation</vt:lpstr>
      <vt:lpstr>Udržitelná energetika a budovy</vt:lpstr>
      <vt:lpstr>Udržitelná mobilita</vt:lpstr>
      <vt:lpstr>Adaptace na klimatickou změnu</vt:lpstr>
      <vt:lpstr>Cirkulární ekonomika</vt:lpstr>
      <vt:lpstr>PowerPoint Presentation</vt:lpstr>
      <vt:lpstr>Optimální načasování rozhodnutí o dekarbonizaci</vt:lpstr>
      <vt:lpstr>Každá tuna uhlíku  je úsporou 50,35 € pro Prahu a Pražany = rychlejší návratnost investic + 2x více prostředků v Modernizačním fondu</vt:lpstr>
      <vt:lpstr>Partnerství a spojenectví na cestě k uhlíkové neutralitě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Klimatický plán 2030_pro média</dc:title>
  <dc:subject/>
  <dc:creator>Martin Bursík, Tomáš Voříšek</dc:creator>
  <cp:keywords/>
  <dc:description/>
  <cp:lastModifiedBy>Hubáček Filip</cp:lastModifiedBy>
  <cp:revision>390</cp:revision>
  <cp:lastPrinted>2020-12-04T12:27:29Z</cp:lastPrinted>
  <dcterms:created xsi:type="dcterms:W3CDTF">2019-11-26T03:57:08Z</dcterms:created>
  <dcterms:modified xsi:type="dcterms:W3CDTF">2021-05-10T07:58:12Z</dcterms:modified>
  <cp:category/>
</cp:coreProperties>
</file>